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61" r:id="rId6"/>
    <p:sldId id="280" r:id="rId7"/>
    <p:sldId id="259" r:id="rId8"/>
    <p:sldId id="279" r:id="rId9"/>
    <p:sldId id="275" r:id="rId10"/>
    <p:sldId id="282" r:id="rId11"/>
    <p:sldId id="281" r:id="rId12"/>
    <p:sldId id="27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E0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5244" autoAdjust="0"/>
  </p:normalViewPr>
  <p:slideViewPr>
    <p:cSldViewPr>
      <p:cViewPr>
        <p:scale>
          <a:sx n="118" d="100"/>
          <a:sy n="118" d="100"/>
        </p:scale>
        <p:origin x="1914" y="7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ДОХОДЫ</a:t>
            </a:r>
          </a:p>
        </c:rich>
      </c:tx>
      <c:layout>
        <c:manualLayout>
          <c:xMode val="edge"/>
          <c:yMode val="edge"/>
          <c:x val="0.47012217907068038"/>
          <c:y val="2.1228203184230486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tx1">
                  <a:lumMod val="95000"/>
                  <a:lumOff val="5000"/>
                </a:schemeClr>
              </a:solidFill>
            </a:ln>
          </c:spPr>
          <c:dPt>
            <c:idx val="1"/>
            <c:bubble3D val="0"/>
            <c:spPr>
              <a:solidFill>
                <a:srgbClr val="C00000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c:spPr>
          </c:dPt>
          <c:dPt>
            <c:idx val="2"/>
            <c:bubble3D val="0"/>
            <c:spPr>
              <a:solidFill>
                <a:schemeClr val="accent1">
                  <a:lumMod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11996,2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291,6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2224,5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Лист1!$A$2:$A$5</c:f>
              <c:strCache>
                <c:ptCount val="3"/>
                <c:pt idx="0">
                  <c:v>Дотация</c:v>
                </c:pt>
                <c:pt idx="1">
                  <c:v>Субвенция</c:v>
                </c:pt>
                <c:pt idx="2">
                  <c:v>Собственные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1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3"/>
        <c:delete val="1"/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доходы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10579,2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316,4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2242,695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Лист1!$A$2:$A$5</c:f>
              <c:strCache>
                <c:ptCount val="3"/>
                <c:pt idx="0">
                  <c:v>Дотация</c:v>
                </c:pt>
                <c:pt idx="1">
                  <c:v>Субвенция</c:v>
                </c:pt>
                <c:pt idx="2">
                  <c:v>Собственные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1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3"/>
        <c:delete val="1"/>
      </c:legendEntry>
      <c:layout/>
      <c:overlay val="0"/>
    </c:legend>
    <c:plotVisOnly val="1"/>
    <c:dispBlanksAs val="gap"/>
    <c:showDLblsOverMax val="0"/>
  </c:chart>
  <c:spPr>
    <a:ln>
      <a:noFill/>
    </a:ln>
    <a:scene3d>
      <a:camera prst="orthographicFront"/>
      <a:lightRig rig="threePt" dir="t"/>
    </a:scene3d>
    <a:sp3d>
      <a:bevelT prst="relaxedInset"/>
    </a:sp3d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Доходы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12519,7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326,3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2459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Лист1!$A$2:$A$5</c:f>
              <c:strCache>
                <c:ptCount val="3"/>
                <c:pt idx="0">
                  <c:v>Дотация</c:v>
                </c:pt>
                <c:pt idx="1">
                  <c:v>Субвенция</c:v>
                </c:pt>
                <c:pt idx="2">
                  <c:v>Собственные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12519.7</c:v>
                </c:pt>
                <c:pt idx="1">
                  <c:v>326.3</c:v>
                </c:pt>
                <c:pt idx="2">
                  <c:v>2459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73590302120274753"/>
          <c:y val="0.38570904944690859"/>
          <c:w val="0.22995536662397131"/>
          <c:h val="0.3354810671410599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2ADD04-47C0-4D97-8444-AD8DF6DAE97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C8AD4B0-F39B-466A-B927-18554B14DD04}">
      <dgm:prSet phldrT="[Текст]" custT="1"/>
      <dgm:spPr/>
      <dgm:t>
        <a:bodyPr/>
        <a:lstStyle/>
        <a:p>
          <a:pPr algn="ctr"/>
          <a:r>
            <a:rPr lang="ru-RU" sz="4000" dirty="0" smtClean="0">
              <a:solidFill>
                <a:schemeClr val="accent3">
                  <a:lumMod val="50000"/>
                </a:schemeClr>
              </a:solidFill>
            </a:rPr>
            <a:t>2025 </a:t>
          </a:r>
          <a:r>
            <a:rPr lang="ru-RU" sz="4000" dirty="0" smtClean="0">
              <a:solidFill>
                <a:schemeClr val="accent3">
                  <a:lumMod val="50000"/>
                </a:schemeClr>
              </a:solidFill>
            </a:rPr>
            <a:t>– </a:t>
          </a:r>
          <a:r>
            <a:rPr lang="ru-RU" sz="4000" dirty="0" smtClean="0">
              <a:solidFill>
                <a:schemeClr val="accent3">
                  <a:lumMod val="50000"/>
                </a:schemeClr>
              </a:solidFill>
            </a:rPr>
            <a:t>14512,3 </a:t>
          </a:r>
          <a:r>
            <a:rPr lang="ru-RU" sz="3200" dirty="0" smtClean="0">
              <a:solidFill>
                <a:schemeClr val="accent3">
                  <a:lumMod val="50000"/>
                </a:schemeClr>
              </a:solidFill>
            </a:rPr>
            <a:t>Т.Р.</a:t>
          </a:r>
          <a:endParaRPr lang="ru-RU" sz="3200" dirty="0">
            <a:solidFill>
              <a:schemeClr val="accent3">
                <a:lumMod val="50000"/>
              </a:schemeClr>
            </a:solidFill>
          </a:endParaRPr>
        </a:p>
      </dgm:t>
    </dgm:pt>
    <dgm:pt modelId="{25DDC66A-85A3-4E07-9EE0-479A524D6298}" type="parTrans" cxnId="{76CE3E37-F9ED-4D7B-871A-D0D5E4DBE783}">
      <dgm:prSet/>
      <dgm:spPr/>
      <dgm:t>
        <a:bodyPr/>
        <a:lstStyle/>
        <a:p>
          <a:endParaRPr lang="ru-RU"/>
        </a:p>
      </dgm:t>
    </dgm:pt>
    <dgm:pt modelId="{575A1FC0-56F6-4BE4-8523-93C6F2B7F75F}" type="sibTrans" cxnId="{76CE3E37-F9ED-4D7B-871A-D0D5E4DBE783}">
      <dgm:prSet/>
      <dgm:spPr/>
      <dgm:t>
        <a:bodyPr/>
        <a:lstStyle/>
        <a:p>
          <a:endParaRPr lang="ru-RU"/>
        </a:p>
      </dgm:t>
    </dgm:pt>
    <dgm:pt modelId="{404EA7CF-3CF5-40FF-B665-B9DCB71DCC55}">
      <dgm:prSet phldrT="[Текст]" custT="1"/>
      <dgm:spPr/>
      <dgm:t>
        <a:bodyPr/>
        <a:lstStyle/>
        <a:p>
          <a:pPr algn="ctr"/>
          <a:r>
            <a:rPr lang="ru-RU" sz="4000" dirty="0" smtClean="0">
              <a:solidFill>
                <a:schemeClr val="accent3">
                  <a:lumMod val="50000"/>
                </a:schemeClr>
              </a:solidFill>
            </a:rPr>
            <a:t>2026 </a:t>
          </a:r>
          <a:r>
            <a:rPr lang="ru-RU" sz="4000" dirty="0" smtClean="0">
              <a:solidFill>
                <a:schemeClr val="accent3">
                  <a:lumMod val="50000"/>
                </a:schemeClr>
              </a:solidFill>
            </a:rPr>
            <a:t>– </a:t>
          </a:r>
          <a:r>
            <a:rPr lang="ru-RU" sz="4000" dirty="0" smtClean="0">
              <a:solidFill>
                <a:schemeClr val="accent3">
                  <a:lumMod val="50000"/>
                </a:schemeClr>
              </a:solidFill>
            </a:rPr>
            <a:t>13122,99</a:t>
          </a:r>
          <a:r>
            <a:rPr lang="ru-RU" sz="3200" dirty="0" smtClean="0">
              <a:solidFill>
                <a:schemeClr val="accent3">
                  <a:lumMod val="50000"/>
                </a:schemeClr>
              </a:solidFill>
            </a:rPr>
            <a:t>Т.Р</a:t>
          </a:r>
          <a:r>
            <a:rPr lang="ru-RU" sz="3200" dirty="0" smtClean="0">
              <a:solidFill>
                <a:schemeClr val="accent3">
                  <a:lumMod val="50000"/>
                </a:schemeClr>
              </a:solidFill>
            </a:rPr>
            <a:t>.</a:t>
          </a:r>
          <a:endParaRPr lang="ru-RU" sz="3200" dirty="0">
            <a:solidFill>
              <a:schemeClr val="accent3">
                <a:lumMod val="50000"/>
              </a:schemeClr>
            </a:solidFill>
          </a:endParaRPr>
        </a:p>
      </dgm:t>
    </dgm:pt>
    <dgm:pt modelId="{8F73BA11-AB97-4468-9C79-F335BFC63564}" type="parTrans" cxnId="{D9B50358-FE18-4951-BB75-41045A362C6E}">
      <dgm:prSet/>
      <dgm:spPr/>
      <dgm:t>
        <a:bodyPr/>
        <a:lstStyle/>
        <a:p>
          <a:endParaRPr lang="ru-RU"/>
        </a:p>
      </dgm:t>
    </dgm:pt>
    <dgm:pt modelId="{ABFF8457-F68F-40F9-837F-59565D72B6DA}" type="sibTrans" cxnId="{D9B50358-FE18-4951-BB75-41045A362C6E}">
      <dgm:prSet/>
      <dgm:spPr/>
      <dgm:t>
        <a:bodyPr/>
        <a:lstStyle/>
        <a:p>
          <a:endParaRPr lang="ru-RU"/>
        </a:p>
      </dgm:t>
    </dgm:pt>
    <dgm:pt modelId="{B486AB81-72E9-4102-A1B4-E0B531FBD68C}">
      <dgm:prSet phldrT="[Текст]" custT="1"/>
      <dgm:spPr/>
      <dgm:t>
        <a:bodyPr/>
        <a:lstStyle/>
        <a:p>
          <a:pPr algn="ctr"/>
          <a:r>
            <a:rPr lang="ru-RU" sz="4000" dirty="0" smtClean="0">
              <a:solidFill>
                <a:schemeClr val="accent3">
                  <a:lumMod val="50000"/>
                </a:schemeClr>
              </a:solidFill>
            </a:rPr>
            <a:t>2027 </a:t>
          </a:r>
          <a:r>
            <a:rPr lang="ru-RU" sz="4000" dirty="0" smtClean="0">
              <a:solidFill>
                <a:schemeClr val="accent3">
                  <a:lumMod val="50000"/>
                </a:schemeClr>
              </a:solidFill>
            </a:rPr>
            <a:t>– </a:t>
          </a:r>
          <a:r>
            <a:rPr lang="ru-RU" sz="4000" dirty="0" smtClean="0">
              <a:solidFill>
                <a:schemeClr val="accent3">
                  <a:lumMod val="50000"/>
                </a:schemeClr>
              </a:solidFill>
            </a:rPr>
            <a:t>15305,0 </a:t>
          </a:r>
          <a:r>
            <a:rPr lang="ru-RU" sz="3200" dirty="0" smtClean="0">
              <a:solidFill>
                <a:schemeClr val="accent3">
                  <a:lumMod val="50000"/>
                </a:schemeClr>
              </a:solidFill>
            </a:rPr>
            <a:t>Т.Р</a:t>
          </a:r>
          <a:r>
            <a:rPr lang="ru-RU" sz="4000" dirty="0" smtClean="0">
              <a:solidFill>
                <a:schemeClr val="accent3">
                  <a:lumMod val="50000"/>
                </a:schemeClr>
              </a:solidFill>
            </a:rPr>
            <a:t>.</a:t>
          </a:r>
          <a:endParaRPr lang="ru-RU" sz="4000" dirty="0">
            <a:solidFill>
              <a:schemeClr val="accent3">
                <a:lumMod val="50000"/>
              </a:schemeClr>
            </a:solidFill>
          </a:endParaRPr>
        </a:p>
      </dgm:t>
    </dgm:pt>
    <dgm:pt modelId="{A9657588-A157-4079-82DC-37EE10A60DDA}" type="parTrans" cxnId="{060810E1-3E47-4463-B199-7AAE3E51FA7E}">
      <dgm:prSet/>
      <dgm:spPr/>
      <dgm:t>
        <a:bodyPr/>
        <a:lstStyle/>
        <a:p>
          <a:endParaRPr lang="ru-RU"/>
        </a:p>
      </dgm:t>
    </dgm:pt>
    <dgm:pt modelId="{7231FD1B-BFEB-4BAE-A54A-0A24B9B22C77}" type="sibTrans" cxnId="{060810E1-3E47-4463-B199-7AAE3E51FA7E}">
      <dgm:prSet/>
      <dgm:spPr/>
      <dgm:t>
        <a:bodyPr/>
        <a:lstStyle/>
        <a:p>
          <a:endParaRPr lang="ru-RU"/>
        </a:p>
      </dgm:t>
    </dgm:pt>
    <dgm:pt modelId="{C0A13490-AFA5-4F78-9E0D-C664A639DA57}" type="pres">
      <dgm:prSet presAssocID="{792ADD04-47C0-4D97-8444-AD8DF6DAE97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4402480-402E-4429-B96F-B0676743BF2D}" type="pres">
      <dgm:prSet presAssocID="{2C8AD4B0-F39B-466A-B927-18554B14DD04}" presName="parentLin" presStyleCnt="0"/>
      <dgm:spPr/>
    </dgm:pt>
    <dgm:pt modelId="{7BBB1051-EC4E-4DD8-8ED0-3F303D269924}" type="pres">
      <dgm:prSet presAssocID="{2C8AD4B0-F39B-466A-B927-18554B14DD04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57067116-2120-49C3-B184-E73B52BCCB24}" type="pres">
      <dgm:prSet presAssocID="{2C8AD4B0-F39B-466A-B927-18554B14DD0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678F68-73C3-4395-ABD5-91F35619ECBD}" type="pres">
      <dgm:prSet presAssocID="{2C8AD4B0-F39B-466A-B927-18554B14DD04}" presName="negativeSpace" presStyleCnt="0"/>
      <dgm:spPr/>
    </dgm:pt>
    <dgm:pt modelId="{1AD35037-7F98-4B67-AD2A-C84E222B1A7D}" type="pres">
      <dgm:prSet presAssocID="{2C8AD4B0-F39B-466A-B927-18554B14DD04}" presName="childText" presStyleLbl="conFgAcc1" presStyleIdx="0" presStyleCnt="3">
        <dgm:presLayoutVars>
          <dgm:bulletEnabled val="1"/>
        </dgm:presLayoutVars>
      </dgm:prSet>
      <dgm:spPr/>
    </dgm:pt>
    <dgm:pt modelId="{14FA731B-5E69-41D0-96D3-93F3033EA300}" type="pres">
      <dgm:prSet presAssocID="{575A1FC0-56F6-4BE4-8523-93C6F2B7F75F}" presName="spaceBetweenRectangles" presStyleCnt="0"/>
      <dgm:spPr/>
    </dgm:pt>
    <dgm:pt modelId="{2767D8D4-F092-4BFC-B5EA-A7D10D7869E2}" type="pres">
      <dgm:prSet presAssocID="{404EA7CF-3CF5-40FF-B665-B9DCB71DCC55}" presName="parentLin" presStyleCnt="0"/>
      <dgm:spPr/>
    </dgm:pt>
    <dgm:pt modelId="{BAA6B4AB-E42E-4B7C-85D3-9A7C3F9C2665}" type="pres">
      <dgm:prSet presAssocID="{404EA7CF-3CF5-40FF-B665-B9DCB71DCC55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6137674A-502E-4B9B-8EDC-46C8E519E90A}" type="pres">
      <dgm:prSet presAssocID="{404EA7CF-3CF5-40FF-B665-B9DCB71DCC55}" presName="parentText" presStyleLbl="node1" presStyleIdx="1" presStyleCnt="3" custLinFactNeighborX="-20732" custLinFactNeighborY="-719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0A5CBD-80B4-4CB6-B6B0-DA80AF8DA5B6}" type="pres">
      <dgm:prSet presAssocID="{404EA7CF-3CF5-40FF-B665-B9DCB71DCC55}" presName="negativeSpace" presStyleCnt="0"/>
      <dgm:spPr/>
    </dgm:pt>
    <dgm:pt modelId="{40460F49-A324-439C-B724-7A8489BD74FC}" type="pres">
      <dgm:prSet presAssocID="{404EA7CF-3CF5-40FF-B665-B9DCB71DCC55}" presName="childText" presStyleLbl="conFgAcc1" presStyleIdx="1" presStyleCnt="3">
        <dgm:presLayoutVars>
          <dgm:bulletEnabled val="1"/>
        </dgm:presLayoutVars>
      </dgm:prSet>
      <dgm:spPr/>
    </dgm:pt>
    <dgm:pt modelId="{1476BE45-8202-4758-BA66-1AAC0D476BDB}" type="pres">
      <dgm:prSet presAssocID="{ABFF8457-F68F-40F9-837F-59565D72B6DA}" presName="spaceBetweenRectangles" presStyleCnt="0"/>
      <dgm:spPr/>
    </dgm:pt>
    <dgm:pt modelId="{BC3F8862-BD84-44F4-9224-763D20A87D80}" type="pres">
      <dgm:prSet presAssocID="{B486AB81-72E9-4102-A1B4-E0B531FBD68C}" presName="parentLin" presStyleCnt="0"/>
      <dgm:spPr/>
    </dgm:pt>
    <dgm:pt modelId="{AE97F92C-EA74-4324-9AC5-4837AEFA883B}" type="pres">
      <dgm:prSet presAssocID="{B486AB81-72E9-4102-A1B4-E0B531FBD68C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649B7BD4-FDDB-4277-9AE1-FDD947C29182}" type="pres">
      <dgm:prSet presAssocID="{B486AB81-72E9-4102-A1B4-E0B531FBD68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D434F8-73F0-438F-BAA7-E618741462ED}" type="pres">
      <dgm:prSet presAssocID="{B486AB81-72E9-4102-A1B4-E0B531FBD68C}" presName="negativeSpace" presStyleCnt="0"/>
      <dgm:spPr/>
    </dgm:pt>
    <dgm:pt modelId="{D4217CF8-C0DA-4B68-AFF4-59DADF70ADF4}" type="pres">
      <dgm:prSet presAssocID="{B486AB81-72E9-4102-A1B4-E0B531FBD68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E1BEA2B-9106-4AC1-AF20-07329B1617D1}" type="presOf" srcId="{2C8AD4B0-F39B-466A-B927-18554B14DD04}" destId="{7BBB1051-EC4E-4DD8-8ED0-3F303D269924}" srcOrd="0" destOrd="0" presId="urn:microsoft.com/office/officeart/2005/8/layout/list1"/>
    <dgm:cxn modelId="{060810E1-3E47-4463-B199-7AAE3E51FA7E}" srcId="{792ADD04-47C0-4D97-8444-AD8DF6DAE975}" destId="{B486AB81-72E9-4102-A1B4-E0B531FBD68C}" srcOrd="2" destOrd="0" parTransId="{A9657588-A157-4079-82DC-37EE10A60DDA}" sibTransId="{7231FD1B-BFEB-4BAE-A54A-0A24B9B22C77}"/>
    <dgm:cxn modelId="{A1AF62BB-3CEA-4F5C-8358-79A95B0F7515}" type="presOf" srcId="{404EA7CF-3CF5-40FF-B665-B9DCB71DCC55}" destId="{BAA6B4AB-E42E-4B7C-85D3-9A7C3F9C2665}" srcOrd="0" destOrd="0" presId="urn:microsoft.com/office/officeart/2005/8/layout/list1"/>
    <dgm:cxn modelId="{D9B50358-FE18-4951-BB75-41045A362C6E}" srcId="{792ADD04-47C0-4D97-8444-AD8DF6DAE975}" destId="{404EA7CF-3CF5-40FF-B665-B9DCB71DCC55}" srcOrd="1" destOrd="0" parTransId="{8F73BA11-AB97-4468-9C79-F335BFC63564}" sibTransId="{ABFF8457-F68F-40F9-837F-59565D72B6DA}"/>
    <dgm:cxn modelId="{97055F41-74A9-4398-A066-974F893AB55C}" type="presOf" srcId="{404EA7CF-3CF5-40FF-B665-B9DCB71DCC55}" destId="{6137674A-502E-4B9B-8EDC-46C8E519E90A}" srcOrd="1" destOrd="0" presId="urn:microsoft.com/office/officeart/2005/8/layout/list1"/>
    <dgm:cxn modelId="{C3F193DF-B2D4-441C-9E15-F2169917DA2F}" type="presOf" srcId="{792ADD04-47C0-4D97-8444-AD8DF6DAE975}" destId="{C0A13490-AFA5-4F78-9E0D-C664A639DA57}" srcOrd="0" destOrd="0" presId="urn:microsoft.com/office/officeart/2005/8/layout/list1"/>
    <dgm:cxn modelId="{4B72BC44-1C25-4B01-9F28-DE670C8C5B75}" type="presOf" srcId="{2C8AD4B0-F39B-466A-B927-18554B14DD04}" destId="{57067116-2120-49C3-B184-E73B52BCCB24}" srcOrd="1" destOrd="0" presId="urn:microsoft.com/office/officeart/2005/8/layout/list1"/>
    <dgm:cxn modelId="{095195F3-78F1-4976-AA28-40BE6C005C9D}" type="presOf" srcId="{B486AB81-72E9-4102-A1B4-E0B531FBD68C}" destId="{649B7BD4-FDDB-4277-9AE1-FDD947C29182}" srcOrd="1" destOrd="0" presId="urn:microsoft.com/office/officeart/2005/8/layout/list1"/>
    <dgm:cxn modelId="{76CE3E37-F9ED-4D7B-871A-D0D5E4DBE783}" srcId="{792ADD04-47C0-4D97-8444-AD8DF6DAE975}" destId="{2C8AD4B0-F39B-466A-B927-18554B14DD04}" srcOrd="0" destOrd="0" parTransId="{25DDC66A-85A3-4E07-9EE0-479A524D6298}" sibTransId="{575A1FC0-56F6-4BE4-8523-93C6F2B7F75F}"/>
    <dgm:cxn modelId="{DDB7F9E4-C2DB-4F43-8783-04C89869C020}" type="presOf" srcId="{B486AB81-72E9-4102-A1B4-E0B531FBD68C}" destId="{AE97F92C-EA74-4324-9AC5-4837AEFA883B}" srcOrd="0" destOrd="0" presId="urn:microsoft.com/office/officeart/2005/8/layout/list1"/>
    <dgm:cxn modelId="{A6BEB5E0-AA6F-49F3-9510-AF16C8E569C6}" type="presParOf" srcId="{C0A13490-AFA5-4F78-9E0D-C664A639DA57}" destId="{F4402480-402E-4429-B96F-B0676743BF2D}" srcOrd="0" destOrd="0" presId="urn:microsoft.com/office/officeart/2005/8/layout/list1"/>
    <dgm:cxn modelId="{B9FFB8F2-F520-4ABB-8CD0-C5F044C545D0}" type="presParOf" srcId="{F4402480-402E-4429-B96F-B0676743BF2D}" destId="{7BBB1051-EC4E-4DD8-8ED0-3F303D269924}" srcOrd="0" destOrd="0" presId="urn:microsoft.com/office/officeart/2005/8/layout/list1"/>
    <dgm:cxn modelId="{3F18D909-94C6-4D5C-A2D6-CBBCBB4F0C73}" type="presParOf" srcId="{F4402480-402E-4429-B96F-B0676743BF2D}" destId="{57067116-2120-49C3-B184-E73B52BCCB24}" srcOrd="1" destOrd="0" presId="urn:microsoft.com/office/officeart/2005/8/layout/list1"/>
    <dgm:cxn modelId="{4CFB550D-9A09-4941-9F07-4F2DC597BB0E}" type="presParOf" srcId="{C0A13490-AFA5-4F78-9E0D-C664A639DA57}" destId="{63678F68-73C3-4395-ABD5-91F35619ECBD}" srcOrd="1" destOrd="0" presId="urn:microsoft.com/office/officeart/2005/8/layout/list1"/>
    <dgm:cxn modelId="{754F39B9-C89D-42CE-A405-FCDE7FF52AAA}" type="presParOf" srcId="{C0A13490-AFA5-4F78-9E0D-C664A639DA57}" destId="{1AD35037-7F98-4B67-AD2A-C84E222B1A7D}" srcOrd="2" destOrd="0" presId="urn:microsoft.com/office/officeart/2005/8/layout/list1"/>
    <dgm:cxn modelId="{98CFE124-4C96-44E7-8028-A2B6F5C5BA9D}" type="presParOf" srcId="{C0A13490-AFA5-4F78-9E0D-C664A639DA57}" destId="{14FA731B-5E69-41D0-96D3-93F3033EA300}" srcOrd="3" destOrd="0" presId="urn:microsoft.com/office/officeart/2005/8/layout/list1"/>
    <dgm:cxn modelId="{3C1D8BED-A5E3-4175-BDB8-C29BDCBB184F}" type="presParOf" srcId="{C0A13490-AFA5-4F78-9E0D-C664A639DA57}" destId="{2767D8D4-F092-4BFC-B5EA-A7D10D7869E2}" srcOrd="4" destOrd="0" presId="urn:microsoft.com/office/officeart/2005/8/layout/list1"/>
    <dgm:cxn modelId="{7585A916-46F3-4544-A914-5D620FD61942}" type="presParOf" srcId="{2767D8D4-F092-4BFC-B5EA-A7D10D7869E2}" destId="{BAA6B4AB-E42E-4B7C-85D3-9A7C3F9C2665}" srcOrd="0" destOrd="0" presId="urn:microsoft.com/office/officeart/2005/8/layout/list1"/>
    <dgm:cxn modelId="{1C89E152-1E2B-4911-8221-C50385EB7541}" type="presParOf" srcId="{2767D8D4-F092-4BFC-B5EA-A7D10D7869E2}" destId="{6137674A-502E-4B9B-8EDC-46C8E519E90A}" srcOrd="1" destOrd="0" presId="urn:microsoft.com/office/officeart/2005/8/layout/list1"/>
    <dgm:cxn modelId="{0182FAEC-EA1F-49FB-9E60-39D24AF81A53}" type="presParOf" srcId="{C0A13490-AFA5-4F78-9E0D-C664A639DA57}" destId="{8A0A5CBD-80B4-4CB6-B6B0-DA80AF8DA5B6}" srcOrd="5" destOrd="0" presId="urn:microsoft.com/office/officeart/2005/8/layout/list1"/>
    <dgm:cxn modelId="{B09ECAB9-6EED-4D9A-97D8-CF653E0C92C3}" type="presParOf" srcId="{C0A13490-AFA5-4F78-9E0D-C664A639DA57}" destId="{40460F49-A324-439C-B724-7A8489BD74FC}" srcOrd="6" destOrd="0" presId="urn:microsoft.com/office/officeart/2005/8/layout/list1"/>
    <dgm:cxn modelId="{D8D0072B-B58E-47C4-8346-5D861B7C2F13}" type="presParOf" srcId="{C0A13490-AFA5-4F78-9E0D-C664A639DA57}" destId="{1476BE45-8202-4758-BA66-1AAC0D476BDB}" srcOrd="7" destOrd="0" presId="urn:microsoft.com/office/officeart/2005/8/layout/list1"/>
    <dgm:cxn modelId="{14C070C4-CE19-48E7-AE3F-A78AC12378EB}" type="presParOf" srcId="{C0A13490-AFA5-4F78-9E0D-C664A639DA57}" destId="{BC3F8862-BD84-44F4-9224-763D20A87D80}" srcOrd="8" destOrd="0" presId="urn:microsoft.com/office/officeart/2005/8/layout/list1"/>
    <dgm:cxn modelId="{49FFEFCC-B8C6-4DFC-84AD-6EDA35D481F8}" type="presParOf" srcId="{BC3F8862-BD84-44F4-9224-763D20A87D80}" destId="{AE97F92C-EA74-4324-9AC5-4837AEFA883B}" srcOrd="0" destOrd="0" presId="urn:microsoft.com/office/officeart/2005/8/layout/list1"/>
    <dgm:cxn modelId="{E7B6D002-E349-4439-8D99-08A7DCB6C538}" type="presParOf" srcId="{BC3F8862-BD84-44F4-9224-763D20A87D80}" destId="{649B7BD4-FDDB-4277-9AE1-FDD947C29182}" srcOrd="1" destOrd="0" presId="urn:microsoft.com/office/officeart/2005/8/layout/list1"/>
    <dgm:cxn modelId="{1CF65B9D-7EA5-44BD-B595-9B7A63A23B74}" type="presParOf" srcId="{C0A13490-AFA5-4F78-9E0D-C664A639DA57}" destId="{4BD434F8-73F0-438F-BAA7-E618741462ED}" srcOrd="9" destOrd="0" presId="urn:microsoft.com/office/officeart/2005/8/layout/list1"/>
    <dgm:cxn modelId="{964336BD-E3CB-4407-BEBE-A015C3F6EA03}" type="presParOf" srcId="{C0A13490-AFA5-4F78-9E0D-C664A639DA57}" destId="{D4217CF8-C0DA-4B68-AFF4-59DADF70ADF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D35037-7F98-4B67-AD2A-C84E222B1A7D}">
      <dsp:nvSpPr>
        <dsp:cNvPr id="0" name=""/>
        <dsp:cNvSpPr/>
      </dsp:nvSpPr>
      <dsp:spPr>
        <a:xfrm>
          <a:off x="0" y="475352"/>
          <a:ext cx="8183562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067116-2120-49C3-B184-E73B52BCCB24}">
      <dsp:nvSpPr>
        <dsp:cNvPr id="0" name=""/>
        <dsp:cNvSpPr/>
      </dsp:nvSpPr>
      <dsp:spPr>
        <a:xfrm>
          <a:off x="409178" y="3032"/>
          <a:ext cx="5728493" cy="944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6523" tIns="0" rIns="216523" bIns="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solidFill>
                <a:schemeClr val="accent3">
                  <a:lumMod val="50000"/>
                </a:schemeClr>
              </a:solidFill>
            </a:rPr>
            <a:t>2025 </a:t>
          </a:r>
          <a:r>
            <a:rPr lang="ru-RU" sz="4000" kern="1200" dirty="0" smtClean="0">
              <a:solidFill>
                <a:schemeClr val="accent3">
                  <a:lumMod val="50000"/>
                </a:schemeClr>
              </a:solidFill>
            </a:rPr>
            <a:t>– </a:t>
          </a:r>
          <a:r>
            <a:rPr lang="ru-RU" sz="4000" kern="1200" dirty="0" smtClean="0">
              <a:solidFill>
                <a:schemeClr val="accent3">
                  <a:lumMod val="50000"/>
                </a:schemeClr>
              </a:solidFill>
            </a:rPr>
            <a:t>14512,3 </a:t>
          </a:r>
          <a:r>
            <a:rPr lang="ru-RU" sz="3200" kern="1200" dirty="0" smtClean="0">
              <a:solidFill>
                <a:schemeClr val="accent3">
                  <a:lumMod val="50000"/>
                </a:schemeClr>
              </a:solidFill>
            </a:rPr>
            <a:t>Т.Р.</a:t>
          </a:r>
          <a:endParaRPr lang="ru-RU" sz="3200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455292" y="49146"/>
        <a:ext cx="5636265" cy="852412"/>
      </dsp:txXfrm>
    </dsp:sp>
    <dsp:sp modelId="{40460F49-A324-439C-B724-7A8489BD74FC}">
      <dsp:nvSpPr>
        <dsp:cNvPr id="0" name=""/>
        <dsp:cNvSpPr/>
      </dsp:nvSpPr>
      <dsp:spPr>
        <a:xfrm>
          <a:off x="0" y="1926872"/>
          <a:ext cx="8183562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37674A-502E-4B9B-8EDC-46C8E519E90A}">
      <dsp:nvSpPr>
        <dsp:cNvPr id="0" name=""/>
        <dsp:cNvSpPr/>
      </dsp:nvSpPr>
      <dsp:spPr>
        <a:xfrm>
          <a:off x="324347" y="1386604"/>
          <a:ext cx="5728493" cy="944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6523" tIns="0" rIns="216523" bIns="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solidFill>
                <a:schemeClr val="accent3">
                  <a:lumMod val="50000"/>
                </a:schemeClr>
              </a:solidFill>
            </a:rPr>
            <a:t>2026 </a:t>
          </a:r>
          <a:r>
            <a:rPr lang="ru-RU" sz="4000" kern="1200" dirty="0" smtClean="0">
              <a:solidFill>
                <a:schemeClr val="accent3">
                  <a:lumMod val="50000"/>
                </a:schemeClr>
              </a:solidFill>
            </a:rPr>
            <a:t>– </a:t>
          </a:r>
          <a:r>
            <a:rPr lang="ru-RU" sz="4000" kern="1200" dirty="0" smtClean="0">
              <a:solidFill>
                <a:schemeClr val="accent3">
                  <a:lumMod val="50000"/>
                </a:schemeClr>
              </a:solidFill>
            </a:rPr>
            <a:t>13122,99</a:t>
          </a:r>
          <a:r>
            <a:rPr lang="ru-RU" sz="3200" kern="1200" dirty="0" smtClean="0">
              <a:solidFill>
                <a:schemeClr val="accent3">
                  <a:lumMod val="50000"/>
                </a:schemeClr>
              </a:solidFill>
            </a:rPr>
            <a:t>Т.Р</a:t>
          </a:r>
          <a:r>
            <a:rPr lang="ru-RU" sz="3200" kern="1200" dirty="0" smtClean="0">
              <a:solidFill>
                <a:schemeClr val="accent3">
                  <a:lumMod val="50000"/>
                </a:schemeClr>
              </a:solidFill>
            </a:rPr>
            <a:t>.</a:t>
          </a:r>
          <a:endParaRPr lang="ru-RU" sz="3200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370461" y="1432718"/>
        <a:ext cx="5636265" cy="852412"/>
      </dsp:txXfrm>
    </dsp:sp>
    <dsp:sp modelId="{D4217CF8-C0DA-4B68-AFF4-59DADF70ADF4}">
      <dsp:nvSpPr>
        <dsp:cNvPr id="0" name=""/>
        <dsp:cNvSpPr/>
      </dsp:nvSpPr>
      <dsp:spPr>
        <a:xfrm>
          <a:off x="0" y="3378392"/>
          <a:ext cx="8183562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9B7BD4-FDDB-4277-9AE1-FDD947C29182}">
      <dsp:nvSpPr>
        <dsp:cNvPr id="0" name=""/>
        <dsp:cNvSpPr/>
      </dsp:nvSpPr>
      <dsp:spPr>
        <a:xfrm>
          <a:off x="409178" y="2906072"/>
          <a:ext cx="5728493" cy="944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6523" tIns="0" rIns="216523" bIns="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solidFill>
                <a:schemeClr val="accent3">
                  <a:lumMod val="50000"/>
                </a:schemeClr>
              </a:solidFill>
            </a:rPr>
            <a:t>2027 </a:t>
          </a:r>
          <a:r>
            <a:rPr lang="ru-RU" sz="4000" kern="1200" dirty="0" smtClean="0">
              <a:solidFill>
                <a:schemeClr val="accent3">
                  <a:lumMod val="50000"/>
                </a:schemeClr>
              </a:solidFill>
            </a:rPr>
            <a:t>– </a:t>
          </a:r>
          <a:r>
            <a:rPr lang="ru-RU" sz="4000" kern="1200" dirty="0" smtClean="0">
              <a:solidFill>
                <a:schemeClr val="accent3">
                  <a:lumMod val="50000"/>
                </a:schemeClr>
              </a:solidFill>
            </a:rPr>
            <a:t>15305,0 </a:t>
          </a:r>
          <a:r>
            <a:rPr lang="ru-RU" sz="3200" kern="1200" dirty="0" smtClean="0">
              <a:solidFill>
                <a:schemeClr val="accent3">
                  <a:lumMod val="50000"/>
                </a:schemeClr>
              </a:solidFill>
            </a:rPr>
            <a:t>Т.Р</a:t>
          </a:r>
          <a:r>
            <a:rPr lang="ru-RU" sz="4000" kern="1200" dirty="0" smtClean="0">
              <a:solidFill>
                <a:schemeClr val="accent3">
                  <a:lumMod val="50000"/>
                </a:schemeClr>
              </a:solidFill>
            </a:rPr>
            <a:t>.</a:t>
          </a:r>
          <a:endParaRPr lang="ru-RU" sz="4000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455292" y="2952186"/>
        <a:ext cx="5636265" cy="8524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1E757E-E385-4894-8D3C-458F122D1916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AA5AF5-FDA7-4E6C-87E9-109FDA2710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445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1787A9-0B7D-4758-AEA1-B07416B5419B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EFC8AB-AEB1-4944-A2D8-EE3FDFB918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1787A9-0B7D-4758-AEA1-B07416B5419B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EFC8AB-AEB1-4944-A2D8-EE3FDFB918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1787A9-0B7D-4758-AEA1-B07416B5419B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EFC8AB-AEB1-4944-A2D8-EE3FDFB918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1787A9-0B7D-4758-AEA1-B07416B5419B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EFC8AB-AEB1-4944-A2D8-EE3FDFB918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1787A9-0B7D-4758-AEA1-B07416B5419B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EFC8AB-AEB1-4944-A2D8-EE3FDFB918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1787A9-0B7D-4758-AEA1-B07416B5419B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EFC8AB-AEB1-4944-A2D8-EE3FDFB918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1787A9-0B7D-4758-AEA1-B07416B5419B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EFC8AB-AEB1-4944-A2D8-EE3FDFB918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1787A9-0B7D-4758-AEA1-B07416B5419B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EFC8AB-AEB1-4944-A2D8-EE3FDFB918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1787A9-0B7D-4758-AEA1-B07416B5419B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EFC8AB-AEB1-4944-A2D8-EE3FDFB918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1787A9-0B7D-4758-AEA1-B07416B5419B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EFC8AB-AEB1-4944-A2D8-EE3FDFB918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1787A9-0B7D-4758-AEA1-B07416B5419B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EFC8AB-AEB1-4944-A2D8-EE3FDFB918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21787A9-0B7D-4758-AEA1-B07416B5419B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BEFC8AB-AEB1-4944-A2D8-EE3FDFB918B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USER\&#1056;&#1072;&#1073;&#1086;&#1095;&#1080;&#1081;%20&#1089;&#1090;&#1086;&#1083;\&#1052;&#1059;&#1047;&#1067;&#1050;&#1040;1\MPS734%20(R)\Music\003%20Raba%20Lyubvi%20(1996)\&#1055;&#1088;&#1077;&#1079;&#1077;&#1085;&#1090;&#1072;&#1094;&#1080;&#1103;1256.wav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USER\&#1056;&#1072;&#1073;&#1086;&#1095;&#1080;&#1081;%20&#1089;&#1090;&#1086;&#1083;\&#1052;&#1059;&#1047;&#1067;&#1050;&#1040;1\MPS734%20(R)\Music\003%20Raba%20Lyubvi%20(1996)\&#1055;&#1088;&#1077;&#1079;&#1077;&#1085;&#1090;&#1072;&#1094;&#1080;&#1103;1257.wav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USER\&#1056;&#1072;&#1073;&#1086;&#1095;&#1080;&#1081;%20&#1089;&#1090;&#1086;&#1083;\&#1052;&#1059;&#1047;&#1067;&#1050;&#1040;1\MPS734%20(R)\Music\003%20Raba%20Lyubvi%20(1996)\&#1055;&#1088;&#1077;&#1079;&#1077;&#1085;&#1090;&#1072;&#1094;&#1080;&#1103;1258.wav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USER\&#1056;&#1072;&#1073;&#1086;&#1095;&#1080;&#1081;%20&#1089;&#1090;&#1086;&#1083;\&#1052;&#1059;&#1047;&#1067;&#1050;&#1040;1\MPS734%20(R)\Music\003%20Raba%20Lyubvi%20(1996)\&#1055;&#1088;&#1077;&#1079;&#1077;&#1085;&#1090;&#1072;&#1094;&#1080;&#1103;1258.wav" TargetMode="Externa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USER\&#1056;&#1072;&#1073;&#1086;&#1095;&#1080;&#1081;%20&#1089;&#1090;&#1086;&#1083;\&#1052;&#1059;&#1047;&#1067;&#1050;&#1040;1\MPS734%20(R)\Music\003%20Raba%20Lyubvi%20(1996)\&#1055;&#1088;&#1077;&#1079;&#1077;&#1085;&#1090;&#1072;&#1094;&#1080;&#1103;1258.wav" TargetMode="Externa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USER\&#1056;&#1072;&#1073;&#1086;&#1095;&#1080;&#1081;%20&#1089;&#1090;&#1086;&#1083;\&#1052;&#1059;&#1047;&#1067;&#1050;&#1040;1\MPS734%20(R)\Music\003%20Raba%20Lyubvi%20(1996)\&#1055;&#1088;&#1077;&#1079;&#1077;&#1085;&#1090;&#1072;&#1094;&#1080;&#1103;1259.wav" TargetMode="Externa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908720"/>
            <a:ext cx="7772400" cy="1872208"/>
          </a:xfrm>
        </p:spPr>
        <p:txBody>
          <a:bodyPr>
            <a:noAutofit/>
          </a:bodyPr>
          <a:lstStyle/>
          <a:p>
            <a:pPr algn="ctr"/>
            <a:r>
              <a:rPr lang="ru-RU" sz="7200" dirty="0" smtClean="0">
                <a:solidFill>
                  <a:srgbClr val="0070C0"/>
                </a:solidFill>
              </a:rPr>
              <a:t>Проект</a:t>
            </a:r>
            <a:br>
              <a:rPr lang="ru-RU" sz="7200" dirty="0" smtClean="0">
                <a:solidFill>
                  <a:srgbClr val="0070C0"/>
                </a:solidFill>
              </a:rPr>
            </a:br>
            <a:r>
              <a:rPr lang="ru-RU" sz="7200" dirty="0" smtClean="0">
                <a:solidFill>
                  <a:srgbClr val="0070C0"/>
                </a:solidFill>
              </a:rPr>
              <a:t>БЮДЖЕТА</a:t>
            </a:r>
            <a:endParaRPr lang="ru-RU" sz="7200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780928"/>
            <a:ext cx="6400800" cy="338437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/>
            <a:endParaRPr lang="ru-RU" b="1" dirty="0" smtClean="0">
              <a:solidFill>
                <a:schemeClr val="accent3"/>
              </a:solidFill>
            </a:endParaRPr>
          </a:p>
          <a:p>
            <a:pPr algn="ctr"/>
            <a:endParaRPr lang="ru-RU" b="1" dirty="0" smtClean="0">
              <a:solidFill>
                <a:schemeClr val="accent3"/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accent3"/>
                </a:solidFill>
              </a:rPr>
              <a:t>Проект Бюджета</a:t>
            </a:r>
            <a:r>
              <a:rPr lang="ru-RU" sz="2800" dirty="0" smtClean="0">
                <a:solidFill>
                  <a:schemeClr val="accent3"/>
                </a:solidFill>
              </a:rPr>
              <a:t/>
            </a:r>
            <a:br>
              <a:rPr lang="ru-RU" sz="2800" dirty="0" smtClean="0">
                <a:solidFill>
                  <a:schemeClr val="accent3"/>
                </a:solidFill>
              </a:rPr>
            </a:br>
            <a:r>
              <a:rPr lang="ru-RU" sz="2800" b="1" dirty="0" smtClean="0">
                <a:solidFill>
                  <a:schemeClr val="accent3"/>
                </a:solidFill>
              </a:rPr>
              <a:t>Доможаковского сельсовета</a:t>
            </a:r>
            <a:r>
              <a:rPr lang="ru-RU" sz="2800" dirty="0" smtClean="0">
                <a:solidFill>
                  <a:schemeClr val="accent3"/>
                </a:solidFill>
              </a:rPr>
              <a:t/>
            </a:r>
            <a:br>
              <a:rPr lang="ru-RU" sz="2800" dirty="0" smtClean="0">
                <a:solidFill>
                  <a:schemeClr val="accent3"/>
                </a:solidFill>
              </a:rPr>
            </a:br>
            <a:r>
              <a:rPr lang="ru-RU" sz="2800" b="1" dirty="0" smtClean="0">
                <a:solidFill>
                  <a:schemeClr val="accent3"/>
                </a:solidFill>
              </a:rPr>
              <a:t>Усть-Абаканского района </a:t>
            </a:r>
            <a:r>
              <a:rPr lang="ru-RU" sz="2800" dirty="0" smtClean="0">
                <a:solidFill>
                  <a:schemeClr val="accent3"/>
                </a:solidFill>
              </a:rPr>
              <a:t/>
            </a:r>
            <a:br>
              <a:rPr lang="ru-RU" sz="2800" dirty="0" smtClean="0">
                <a:solidFill>
                  <a:schemeClr val="accent3"/>
                </a:solidFill>
              </a:rPr>
            </a:br>
            <a:r>
              <a:rPr lang="ru-RU" sz="2800" b="1" dirty="0" smtClean="0">
                <a:solidFill>
                  <a:schemeClr val="accent3"/>
                </a:solidFill>
              </a:rPr>
              <a:t>Республики Хакасия</a:t>
            </a:r>
            <a:r>
              <a:rPr lang="ru-RU" sz="2800" dirty="0" smtClean="0">
                <a:solidFill>
                  <a:schemeClr val="accent3"/>
                </a:solidFill>
              </a:rPr>
              <a:t/>
            </a:r>
            <a:br>
              <a:rPr lang="ru-RU" sz="2800" dirty="0" smtClean="0">
                <a:solidFill>
                  <a:schemeClr val="accent3"/>
                </a:solidFill>
              </a:rPr>
            </a:br>
            <a:r>
              <a:rPr lang="ru-RU" sz="2800" b="1" dirty="0" smtClean="0">
                <a:solidFill>
                  <a:schemeClr val="accent3"/>
                </a:solidFill>
              </a:rPr>
              <a:t>на </a:t>
            </a:r>
            <a:r>
              <a:rPr lang="ru-RU" sz="2800" b="1" dirty="0" smtClean="0">
                <a:solidFill>
                  <a:schemeClr val="accent3"/>
                </a:solidFill>
              </a:rPr>
              <a:t>2025 </a:t>
            </a:r>
            <a:r>
              <a:rPr lang="ru-RU" sz="2800" b="1" dirty="0" smtClean="0">
                <a:solidFill>
                  <a:schemeClr val="accent3"/>
                </a:solidFill>
              </a:rPr>
              <a:t>год и на плановый период </a:t>
            </a:r>
            <a:r>
              <a:rPr lang="ru-RU" sz="2800" b="1" dirty="0" smtClean="0">
                <a:solidFill>
                  <a:schemeClr val="accent3"/>
                </a:solidFill>
              </a:rPr>
              <a:t>2026 </a:t>
            </a:r>
            <a:r>
              <a:rPr lang="ru-RU" sz="2800" b="1" dirty="0" smtClean="0">
                <a:solidFill>
                  <a:schemeClr val="accent3"/>
                </a:solidFill>
              </a:rPr>
              <a:t>и </a:t>
            </a:r>
            <a:r>
              <a:rPr lang="ru-RU" sz="2800" b="1" dirty="0" smtClean="0">
                <a:solidFill>
                  <a:schemeClr val="accent3"/>
                </a:solidFill>
              </a:rPr>
              <a:t>2027 </a:t>
            </a:r>
            <a:r>
              <a:rPr lang="ru-RU" sz="2800" b="1" dirty="0" smtClean="0">
                <a:solidFill>
                  <a:schemeClr val="accent3"/>
                </a:solidFill>
              </a:rPr>
              <a:t>годов</a:t>
            </a:r>
            <a:r>
              <a:rPr lang="ru-RU" dirty="0" smtClean="0">
                <a:solidFill>
                  <a:srgbClr val="00B0F0"/>
                </a:solidFill>
              </a:rPr>
              <a:t/>
            </a:r>
            <a:br>
              <a:rPr lang="ru-RU" dirty="0" smtClean="0">
                <a:solidFill>
                  <a:srgbClr val="00B0F0"/>
                </a:solidFill>
              </a:rPr>
            </a:br>
            <a:endParaRPr lang="ru-RU" dirty="0" smtClean="0">
              <a:solidFill>
                <a:srgbClr val="00B0F0"/>
              </a:solidFill>
            </a:endParaRPr>
          </a:p>
          <a:p>
            <a:endParaRPr lang="ru-RU" dirty="0"/>
          </a:p>
        </p:txBody>
      </p:sp>
      <p:pic>
        <p:nvPicPr>
          <p:cNvPr id="4" name="Презентация1256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0414003"/>
              </p:ext>
            </p:extLst>
          </p:nvPr>
        </p:nvGraphicFramePr>
        <p:xfrm>
          <a:off x="503238" y="349867"/>
          <a:ext cx="8140729" cy="6738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54580"/>
                <a:gridCol w="1571637"/>
                <a:gridCol w="1714512"/>
              </a:tblGrid>
              <a:tr h="342930"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Расходы администрации Доможаковского сельсовета на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2026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год 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CE0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CE0E2"/>
                    </a:solidFill>
                  </a:tcPr>
                </a:tc>
              </a:tr>
              <a:tr h="342930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Зар.плата</a:t>
                      </a:r>
                      <a:endParaRPr lang="ru-RU" sz="1600" dirty="0"/>
                    </a:p>
                  </a:txBody>
                  <a:tcPr>
                    <a:solidFill>
                      <a:srgbClr val="FCE0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7485290,00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CE0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58,51%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CE0E2"/>
                    </a:solidFill>
                  </a:tcPr>
                </a:tc>
              </a:tr>
              <a:tr h="34293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Прочие выплаты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40,0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0,31%</a:t>
                      </a:r>
                      <a:endParaRPr lang="ru-RU" sz="1600" dirty="0"/>
                    </a:p>
                  </a:txBody>
                  <a:tcPr/>
                </a:tc>
              </a:tr>
              <a:tr h="34293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Страховые взносы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2501300,0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19,55%</a:t>
                      </a:r>
                      <a:endParaRPr lang="ru-RU" sz="1600" dirty="0"/>
                    </a:p>
                  </a:txBody>
                  <a:tcPr/>
                </a:tc>
              </a:tr>
              <a:tr h="34293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Услуги связи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100000,0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0,78%</a:t>
                      </a:r>
                      <a:endParaRPr lang="ru-RU" sz="1600" dirty="0"/>
                    </a:p>
                  </a:txBody>
                  <a:tcPr/>
                </a:tc>
              </a:tr>
              <a:tr h="34293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Страхование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25000,0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0,2%</a:t>
                      </a:r>
                      <a:endParaRPr lang="ru-RU" sz="1600" dirty="0"/>
                    </a:p>
                  </a:txBody>
                  <a:tcPr/>
                </a:tc>
              </a:tr>
              <a:tr h="34293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Коммунальные услуги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1378900,0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10,78%</a:t>
                      </a:r>
                      <a:endParaRPr lang="ru-RU" sz="1600" dirty="0"/>
                    </a:p>
                  </a:txBody>
                  <a:tcPr/>
                </a:tc>
              </a:tr>
              <a:tr h="59385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Услуги по содержанию имущества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153500,0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1,20%</a:t>
                      </a:r>
                      <a:endParaRPr lang="ru-RU" sz="1600" dirty="0"/>
                    </a:p>
                  </a:txBody>
                  <a:tcPr/>
                </a:tc>
              </a:tr>
              <a:tr h="34293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Работы и услуги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260000,0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2,03%</a:t>
                      </a:r>
                      <a:endParaRPr lang="ru-RU" sz="1600" dirty="0"/>
                    </a:p>
                  </a:txBody>
                  <a:tcPr/>
                </a:tc>
              </a:tr>
              <a:tr h="39710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Пособия</a:t>
                      </a:r>
                      <a:r>
                        <a:rPr lang="ru-RU" sz="1600" baseline="0" dirty="0" smtClean="0"/>
                        <a:t> и пенсии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170000,0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1,33%</a:t>
                      </a:r>
                      <a:endParaRPr lang="ru-RU" sz="1600" dirty="0"/>
                    </a:p>
                  </a:txBody>
                  <a:tcPr/>
                </a:tc>
              </a:tr>
              <a:tr h="34293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Прочие расходы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395000,0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3,09%</a:t>
                      </a:r>
                      <a:endParaRPr lang="ru-RU" sz="1600" dirty="0"/>
                    </a:p>
                  </a:txBody>
                  <a:tcPr/>
                </a:tc>
              </a:tr>
              <a:tr h="59233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Приобретение основных средств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94340,0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0,9%</a:t>
                      </a:r>
                      <a:endParaRPr lang="ru-RU" sz="1600" dirty="0"/>
                    </a:p>
                  </a:txBody>
                  <a:tcPr/>
                </a:tc>
              </a:tr>
              <a:tr h="40972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Приобретение материальных запасов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216000,0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1,69%</a:t>
                      </a:r>
                      <a:endParaRPr lang="ru-RU" sz="1600" dirty="0"/>
                    </a:p>
                  </a:txBody>
                  <a:tcPr/>
                </a:tc>
              </a:tr>
              <a:tr h="40972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Аренда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18000,0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0,14%</a:t>
                      </a:r>
                      <a:endParaRPr lang="ru-RU" sz="1600" dirty="0"/>
                    </a:p>
                  </a:txBody>
                  <a:tcPr/>
                </a:tc>
              </a:tr>
              <a:tr h="28047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Коммунальные услуги работникам культуры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50000,00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0,39</a:t>
                      </a:r>
                      <a:endParaRPr lang="ru-RU" sz="1600" dirty="0"/>
                    </a:p>
                  </a:txBody>
                  <a:tcPr/>
                </a:tc>
              </a:tr>
              <a:tr h="28047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Условно утвержденные расходы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330000,00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</a:tr>
              <a:tr h="28047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итого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13122990,0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100%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7026108"/>
              </p:ext>
            </p:extLst>
          </p:nvPr>
        </p:nvGraphicFramePr>
        <p:xfrm>
          <a:off x="503238" y="349867"/>
          <a:ext cx="8140729" cy="70042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54580"/>
                <a:gridCol w="1571637"/>
                <a:gridCol w="1714512"/>
              </a:tblGrid>
              <a:tr h="364489"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Расходы администрации Доможаковского сельсовета на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2027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год 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CE0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CE0E2"/>
                    </a:solidFill>
                  </a:tcPr>
                </a:tc>
              </a:tr>
              <a:tr h="342930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Зар.плата</a:t>
                      </a:r>
                      <a:endParaRPr lang="ru-RU" sz="1600" dirty="0"/>
                    </a:p>
                  </a:txBody>
                  <a:tcPr>
                    <a:solidFill>
                      <a:srgbClr val="FCE0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7391190,0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CE0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50,47%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CE0E2"/>
                    </a:solidFill>
                  </a:tcPr>
                </a:tc>
              </a:tr>
              <a:tr h="34293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Прочие выплаты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40000,00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0,27%</a:t>
                      </a:r>
                      <a:endParaRPr lang="ru-RU" sz="1600" dirty="0"/>
                    </a:p>
                  </a:txBody>
                  <a:tcPr/>
                </a:tc>
              </a:tr>
              <a:tr h="34293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Страховые взносы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2480000,0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16,93%</a:t>
                      </a:r>
                      <a:endParaRPr lang="ru-RU" sz="1600" dirty="0"/>
                    </a:p>
                  </a:txBody>
                  <a:tcPr/>
                </a:tc>
              </a:tr>
              <a:tr h="34293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Услуги связи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100000,0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0,68%</a:t>
                      </a:r>
                      <a:endParaRPr lang="ru-RU" sz="1600" dirty="0"/>
                    </a:p>
                  </a:txBody>
                  <a:tcPr/>
                </a:tc>
              </a:tr>
              <a:tr h="34293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Страхование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25000,0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0,17%</a:t>
                      </a:r>
                      <a:endParaRPr lang="ru-RU" sz="1600" dirty="0"/>
                    </a:p>
                  </a:txBody>
                  <a:tcPr/>
                </a:tc>
              </a:tr>
              <a:tr h="34293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Коммунальные услуги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2437668,0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16,65,0</a:t>
                      </a:r>
                      <a:r>
                        <a:rPr lang="ru-RU" sz="1600" dirty="0" smtClean="0"/>
                        <a:t>%</a:t>
                      </a:r>
                      <a:endParaRPr lang="ru-RU" sz="1600" dirty="0"/>
                    </a:p>
                  </a:txBody>
                  <a:tcPr/>
                </a:tc>
              </a:tr>
              <a:tr h="59385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Услуги по содержанию имущества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1032142,0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7,05%</a:t>
                      </a:r>
                      <a:endParaRPr lang="ru-RU" sz="1600" dirty="0"/>
                    </a:p>
                  </a:txBody>
                  <a:tcPr/>
                </a:tc>
              </a:tr>
              <a:tr h="34293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Работы и услуги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260000,0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1,78%</a:t>
                      </a:r>
                      <a:endParaRPr lang="ru-RU" sz="1600" dirty="0"/>
                    </a:p>
                  </a:txBody>
                  <a:tcPr/>
                </a:tc>
              </a:tr>
              <a:tr h="39710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Пособия</a:t>
                      </a:r>
                      <a:r>
                        <a:rPr lang="ru-RU" sz="1600" baseline="0" dirty="0" smtClean="0"/>
                        <a:t> и пенсии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170000,0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1,16%</a:t>
                      </a:r>
                      <a:endParaRPr lang="ru-RU" sz="1600" dirty="0"/>
                    </a:p>
                  </a:txBody>
                  <a:tcPr/>
                </a:tc>
              </a:tr>
              <a:tr h="34293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Прочие расходы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395000,0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2,70%</a:t>
                      </a:r>
                      <a:endParaRPr lang="ru-RU" sz="1600" dirty="0"/>
                    </a:p>
                  </a:txBody>
                  <a:tcPr/>
                </a:tc>
              </a:tr>
              <a:tr h="5923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Коммунальные услуги работникам культуры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50000,00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0,34</a:t>
                      </a:r>
                      <a:endParaRPr lang="ru-RU" sz="1600" dirty="0"/>
                    </a:p>
                  </a:txBody>
                  <a:tcPr/>
                </a:tc>
              </a:tr>
              <a:tr h="59233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Приобретение основных средств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0%</a:t>
                      </a:r>
                      <a:endParaRPr lang="ru-RU" sz="1600" dirty="0"/>
                    </a:p>
                  </a:txBody>
                  <a:tcPr/>
                </a:tc>
              </a:tr>
              <a:tr h="40972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Приобретение материальных запасов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246000,0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1,68%</a:t>
                      </a:r>
                      <a:endParaRPr lang="ru-RU" sz="1600" dirty="0"/>
                    </a:p>
                  </a:txBody>
                  <a:tcPr/>
                </a:tc>
              </a:tr>
              <a:tr h="40972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Аренда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18000,0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0,12%</a:t>
                      </a:r>
                      <a:endParaRPr lang="ru-RU" sz="1600" dirty="0"/>
                    </a:p>
                  </a:txBody>
                  <a:tcPr/>
                </a:tc>
              </a:tr>
              <a:tr h="28047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Условно утвержденные</a:t>
                      </a:r>
                      <a:r>
                        <a:rPr lang="ru-RU" sz="1600" baseline="0" dirty="0" smtClean="0"/>
                        <a:t> расходы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660000,0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</a:tr>
              <a:tr h="28047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итого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15305,00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100%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chemeClr val="accent3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Большое спасибо за внимание.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2708920"/>
            <a:ext cx="8183880" cy="3326120"/>
          </a:xfrm>
        </p:spPr>
        <p:txBody>
          <a:bodyPr anchor="ctr" anchorCtr="1"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ДОХОДЫ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0070C0"/>
                </a:solidFill>
              </a:rPr>
              <a:t>БЮДЖЕТА</a:t>
            </a:r>
            <a:endParaRPr lang="ru-RU" dirty="0">
              <a:solidFill>
                <a:srgbClr val="0070C0"/>
              </a:solidFill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6249069"/>
              </p:ext>
            </p:extLst>
          </p:nvPr>
        </p:nvGraphicFramePr>
        <p:xfrm>
          <a:off x="467544" y="620688"/>
          <a:ext cx="8219256" cy="2592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9752"/>
                <a:gridCol w="2739752"/>
                <a:gridCol w="2739752"/>
              </a:tblGrid>
              <a:tr h="119231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2"/>
                          </a:solidFill>
                        </a:rPr>
                        <a:t>2025г</a:t>
                      </a:r>
                      <a:r>
                        <a:rPr lang="ru-RU" sz="2800" dirty="0" smtClean="0">
                          <a:solidFill>
                            <a:schemeClr val="tx2"/>
                          </a:solidFill>
                        </a:rPr>
                        <a:t>.</a:t>
                      </a:r>
                      <a:endParaRPr lang="ru-RU" sz="2800" dirty="0">
                        <a:solidFill>
                          <a:schemeClr val="tx2"/>
                        </a:solidFill>
                      </a:endParaRPr>
                    </a:p>
                  </a:txBody>
                  <a:tcPr marL="90928" marR="90928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2"/>
                          </a:solidFill>
                        </a:rPr>
                        <a:t>2026г</a:t>
                      </a:r>
                      <a:r>
                        <a:rPr lang="ru-RU" sz="2800" dirty="0" smtClean="0">
                          <a:solidFill>
                            <a:schemeClr val="tx2"/>
                          </a:solidFill>
                        </a:rPr>
                        <a:t>.</a:t>
                      </a:r>
                      <a:endParaRPr lang="ru-RU" sz="2800" dirty="0">
                        <a:solidFill>
                          <a:schemeClr val="tx2"/>
                        </a:solidFill>
                      </a:endParaRPr>
                    </a:p>
                  </a:txBody>
                  <a:tcPr marL="90928" marR="90928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2"/>
                          </a:solidFill>
                        </a:rPr>
                        <a:t>2027г</a:t>
                      </a:r>
                      <a:r>
                        <a:rPr lang="ru-RU" sz="2800" dirty="0" smtClean="0">
                          <a:solidFill>
                            <a:schemeClr val="tx2"/>
                          </a:solidFill>
                        </a:rPr>
                        <a:t>.</a:t>
                      </a:r>
                      <a:endParaRPr lang="ru-RU" sz="2800" dirty="0">
                        <a:solidFill>
                          <a:schemeClr val="tx2"/>
                        </a:solidFill>
                      </a:endParaRPr>
                    </a:p>
                  </a:txBody>
                  <a:tcPr marL="90928" marR="90928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399977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14512,3</a:t>
                      </a:r>
                    </a:p>
                    <a:p>
                      <a:pPr algn="ctr"/>
                      <a:r>
                        <a:rPr lang="ru-RU" sz="3600" dirty="0" err="1" smtClean="0"/>
                        <a:t>т.р</a:t>
                      </a:r>
                      <a:endParaRPr lang="ru-RU" sz="3600" dirty="0"/>
                    </a:p>
                  </a:txBody>
                  <a:tcPr marL="90928" marR="90928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13122,99 </a:t>
                      </a:r>
                      <a:r>
                        <a:rPr lang="ru-RU" sz="3600" dirty="0" err="1" smtClean="0"/>
                        <a:t>т.р</a:t>
                      </a:r>
                      <a:endParaRPr lang="ru-RU" sz="3600" dirty="0"/>
                    </a:p>
                  </a:txBody>
                  <a:tcPr marL="90928" marR="90928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15305</a:t>
                      </a:r>
                      <a:r>
                        <a:rPr lang="ru-RU" sz="3600" baseline="0" dirty="0" smtClean="0"/>
                        <a:t> </a:t>
                      </a:r>
                      <a:r>
                        <a:rPr lang="ru-RU" sz="3600" dirty="0" err="1" smtClean="0"/>
                        <a:t>т.р</a:t>
                      </a:r>
                      <a:endParaRPr lang="ru-RU" sz="3600" dirty="0"/>
                    </a:p>
                  </a:txBody>
                  <a:tcPr marL="90928" marR="90928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pic>
        <p:nvPicPr>
          <p:cNvPr id="9" name="Презентация1257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Доходы на </a:t>
            </a:r>
            <a:r>
              <a:rPr lang="ru-RU" dirty="0" smtClean="0">
                <a:solidFill>
                  <a:srgbClr val="7030A0"/>
                </a:solidFill>
              </a:rPr>
              <a:t>2025 </a:t>
            </a:r>
            <a:r>
              <a:rPr lang="ru-RU" dirty="0" smtClean="0">
                <a:solidFill>
                  <a:srgbClr val="7030A0"/>
                </a:solidFill>
              </a:rPr>
              <a:t>– </a:t>
            </a:r>
            <a:r>
              <a:rPr lang="ru-RU" dirty="0" smtClean="0">
                <a:solidFill>
                  <a:srgbClr val="7030A0"/>
                </a:solidFill>
              </a:rPr>
              <a:t>14512,3</a:t>
            </a:r>
            <a:r>
              <a:rPr lang="ru-RU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Т.Р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4747905"/>
              </p:ext>
            </p:extLst>
          </p:nvPr>
        </p:nvGraphicFramePr>
        <p:xfrm>
          <a:off x="570713" y="620688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Презентация1258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Доходы на </a:t>
            </a:r>
            <a:r>
              <a:rPr lang="ru-RU" dirty="0" smtClean="0">
                <a:solidFill>
                  <a:srgbClr val="7030A0"/>
                </a:solidFill>
              </a:rPr>
              <a:t>2026 </a:t>
            </a:r>
            <a:r>
              <a:rPr lang="ru-RU" dirty="0" smtClean="0">
                <a:solidFill>
                  <a:srgbClr val="7030A0"/>
                </a:solidFill>
              </a:rPr>
              <a:t>– </a:t>
            </a:r>
            <a:r>
              <a:rPr lang="ru-RU" dirty="0" smtClean="0">
                <a:solidFill>
                  <a:srgbClr val="7030A0"/>
                </a:solidFill>
              </a:rPr>
              <a:t>13138,295 </a:t>
            </a:r>
            <a:r>
              <a:rPr lang="ru-RU" dirty="0" smtClean="0">
                <a:solidFill>
                  <a:srgbClr val="7030A0"/>
                </a:solidFill>
              </a:rPr>
              <a:t>т.р.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0402239"/>
              </p:ext>
            </p:extLst>
          </p:nvPr>
        </p:nvGraphicFramePr>
        <p:xfrm>
          <a:off x="539552" y="692696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Презентация1258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Доходы </a:t>
            </a:r>
            <a:r>
              <a:rPr lang="ru-RU" dirty="0" smtClean="0">
                <a:solidFill>
                  <a:srgbClr val="7030A0"/>
                </a:solidFill>
              </a:rPr>
              <a:t>2027 </a:t>
            </a:r>
            <a:r>
              <a:rPr lang="ru-RU" dirty="0" smtClean="0">
                <a:solidFill>
                  <a:srgbClr val="7030A0"/>
                </a:solidFill>
              </a:rPr>
              <a:t>– </a:t>
            </a:r>
            <a:r>
              <a:rPr lang="ru-RU" dirty="0" smtClean="0">
                <a:solidFill>
                  <a:srgbClr val="7030A0"/>
                </a:solidFill>
              </a:rPr>
              <a:t>15305,0 </a:t>
            </a:r>
            <a:r>
              <a:rPr lang="ru-RU" dirty="0" smtClean="0">
                <a:solidFill>
                  <a:srgbClr val="7030A0"/>
                </a:solidFill>
              </a:rPr>
              <a:t>т.р.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67059"/>
              </p:ext>
            </p:extLst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Презентация1258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772400" cy="12858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chemeClr val="tx2"/>
                </a:solidFill>
              </a:rPr>
              <a:t>Распределение бюджетных ассигнований по муниципальным программам администрации Доможаковского сельсовета на </a:t>
            </a:r>
            <a:r>
              <a:rPr lang="ru-RU" sz="2400" dirty="0" smtClean="0">
                <a:solidFill>
                  <a:schemeClr val="tx2"/>
                </a:solidFill>
              </a:rPr>
              <a:t>2025-2027 </a:t>
            </a:r>
            <a:r>
              <a:rPr lang="ru-RU" sz="2400" dirty="0" smtClean="0">
                <a:solidFill>
                  <a:schemeClr val="tx2"/>
                </a:solidFill>
              </a:rPr>
              <a:t>гг.</a:t>
            </a:r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2000240"/>
            <a:ext cx="7772400" cy="4214842"/>
          </a:xfrm>
        </p:spPr>
        <p:txBody>
          <a:bodyPr/>
          <a:lstStyle/>
          <a:p>
            <a:pPr algn="just"/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009965"/>
              </p:ext>
            </p:extLst>
          </p:nvPr>
        </p:nvGraphicFramePr>
        <p:xfrm>
          <a:off x="857224" y="1928802"/>
          <a:ext cx="7572428" cy="3727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/>
                <a:gridCol w="785818"/>
                <a:gridCol w="785818"/>
                <a:gridCol w="714380"/>
              </a:tblGrid>
              <a:tr h="4524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latin typeface="Times New Roman"/>
                        </a:rPr>
                        <a:t>Наименование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latin typeface="Times New Roman"/>
                        </a:rPr>
                        <a:t>Сумма  на </a:t>
                      </a:r>
                      <a:r>
                        <a:rPr lang="ru-RU" sz="900" b="1" i="0" u="none" strike="noStrike" dirty="0" smtClean="0">
                          <a:latin typeface="Times New Roman"/>
                        </a:rPr>
                        <a:t>2025                 </a:t>
                      </a:r>
                      <a:endParaRPr lang="ru-RU" sz="9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latin typeface="Times New Roman"/>
                        </a:rPr>
                        <a:t>Сумма  на </a:t>
                      </a:r>
                      <a:r>
                        <a:rPr lang="ru-RU" sz="900" b="1" i="0" u="none" strike="noStrike" dirty="0" smtClean="0">
                          <a:latin typeface="Times New Roman"/>
                        </a:rPr>
                        <a:t>2026год                  </a:t>
                      </a:r>
                      <a:endParaRPr lang="ru-RU" sz="9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latin typeface="Times New Roman"/>
                        </a:rPr>
                        <a:t>Сумма  на </a:t>
                      </a:r>
                      <a:r>
                        <a:rPr lang="ru-RU" sz="900" b="1" i="0" u="none" strike="noStrike" dirty="0" smtClean="0">
                          <a:latin typeface="Times New Roman"/>
                        </a:rPr>
                        <a:t>2027 </a:t>
                      </a:r>
                      <a:r>
                        <a:rPr lang="ru-RU" sz="900" b="1" i="0" u="none" strike="noStrike" dirty="0">
                          <a:latin typeface="Times New Roman"/>
                        </a:rPr>
                        <a:t>год                  </a:t>
                      </a:r>
                    </a:p>
                  </a:txBody>
                  <a:tcPr marL="9525" marR="9525" marT="9525" marB="0" anchor="ctr"/>
                </a:tc>
              </a:tr>
              <a:tr h="19051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Итого программная часть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latin typeface="Times New Roman"/>
                        </a:rPr>
                        <a:t>13554300,00</a:t>
                      </a:r>
                      <a:endParaRPr lang="ru-RU" sz="9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latin typeface="Times New Roman"/>
                        </a:rPr>
                        <a:t>5038535,00</a:t>
                      </a:r>
                      <a:endParaRPr lang="ru-RU" sz="9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latin typeface="Times New Roman"/>
                        </a:rPr>
                        <a:t>4815535,00</a:t>
                      </a:r>
                      <a:endParaRPr lang="ru-RU" sz="9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298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Муниципальная программа "Профилактика правонарушений обеспечение безопасности и общественного порядка  на территории Доможаковского сельсовета Усть-Абаканского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района."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latin typeface="Times New Roman"/>
                        </a:rPr>
                        <a:t>30 000,00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latin typeface="Times New Roman"/>
                        </a:rPr>
                        <a:t>30 000,00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latin typeface="Times New Roman"/>
                        </a:rPr>
                        <a:t>30 000,00</a:t>
                      </a:r>
                    </a:p>
                  </a:txBody>
                  <a:tcPr marL="9525" marR="9525" marT="9525" marB="0" anchor="ctr"/>
                </a:tc>
              </a:tr>
              <a:tr h="45242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Муниципальная программа «Защита населения и территорий Доможаковского сельсовета от чрезвычайных ситуаций и обеспечению пожарной безопасности людей на водных объектах»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latin typeface="Times New Roman"/>
                        </a:rPr>
                        <a:t>850900,00</a:t>
                      </a:r>
                      <a:endParaRPr lang="ru-RU" sz="9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latin typeface="Times New Roman"/>
                        </a:rPr>
                        <a:t>1150900,00</a:t>
                      </a:r>
                      <a:endParaRPr lang="ru-RU" sz="9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latin typeface="Times New Roman"/>
                        </a:rPr>
                        <a:t>1150900,00</a:t>
                      </a:r>
                      <a:endParaRPr lang="ru-RU" sz="9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298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Муниципальная программа "Благоустройство, озеленение и содержание территории Доможаковского сельсовета Усть-Абаканского района Республики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Хакасия."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latin typeface="Times New Roman"/>
                        </a:rPr>
                        <a:t>2161941,75</a:t>
                      </a:r>
                      <a:endParaRPr lang="ru-RU" sz="9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latin typeface="Times New Roman"/>
                        </a:rPr>
                        <a:t>441500,00</a:t>
                      </a:r>
                      <a:endParaRPr lang="ru-RU" sz="9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latin typeface="Times New Roman"/>
                        </a:rPr>
                        <a:t>1320142</a:t>
                      </a:r>
                      <a:endParaRPr lang="ru-RU" sz="9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5242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Муниципальная программа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«Развитие культуры Администрации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Доможаковского сельсовета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latin typeface="Times New Roman"/>
                        </a:rPr>
                        <a:t>5397600</a:t>
                      </a:r>
                      <a:endParaRPr lang="ru-RU" sz="9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latin typeface="Times New Roman"/>
                        </a:rPr>
                        <a:t>4015900,00</a:t>
                      </a:r>
                      <a:endParaRPr lang="ru-RU" sz="9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latin typeface="Times New Roman"/>
                        </a:rPr>
                        <a:t>4974668,00</a:t>
                      </a:r>
                      <a:endParaRPr lang="ru-RU" sz="9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298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Муниципальная программа " Социальная поддержка граждан"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latin typeface="Times New Roman"/>
                        </a:rPr>
                        <a:t>220000,00</a:t>
                      </a:r>
                      <a:endParaRPr lang="ru-RU" sz="9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latin typeface="Times New Roman"/>
                        </a:rPr>
                        <a:t>22000,00</a:t>
                      </a:r>
                      <a:endParaRPr lang="ru-RU" sz="9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latin typeface="Times New Roman"/>
                        </a:rPr>
                        <a:t>220000,00</a:t>
                      </a:r>
                      <a:endParaRPr lang="ru-RU" sz="9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298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Не программные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расходы в сфере установленных функций органов муниципальных образований (органов местного самоуправления,  муниципальных учреждений)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latin typeface="Times New Roman"/>
                        </a:rPr>
                        <a:t>8660441,75</a:t>
                      </a:r>
                      <a:endParaRPr lang="ru-RU" sz="9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latin typeface="Times New Roman"/>
                        </a:rPr>
                        <a:t>5858300,00</a:t>
                      </a:r>
                      <a:endParaRPr lang="ru-RU" sz="9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latin typeface="Times New Roman"/>
                        </a:rPr>
                        <a:t>7695710,00</a:t>
                      </a:r>
                      <a:endParaRPr lang="ru-RU" sz="9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chemeClr val="accent5">
                    <a:lumMod val="75000"/>
                  </a:schemeClr>
                </a:solidFill>
              </a:rPr>
              <a:t>РАСХОДЫ БЮДЖЕТА</a:t>
            </a:r>
            <a:endParaRPr lang="ru-RU" sz="44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2911520"/>
              </p:ext>
            </p:extLst>
          </p:nvPr>
        </p:nvGraphicFramePr>
        <p:xfrm>
          <a:off x="503238" y="530225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Презентация1259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8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715016"/>
            <a:ext cx="8183880" cy="32002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85786" y="1357298"/>
            <a:ext cx="2714644" cy="107157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Национальная безопасность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4000496" y="785794"/>
            <a:ext cx="2500330" cy="92869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Социальная политика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5857884" y="1785926"/>
            <a:ext cx="3143272" cy="8572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Благоустройство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214282" y="3071810"/>
            <a:ext cx="3143272" cy="107157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Национальная оборона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5429256" y="4500570"/>
            <a:ext cx="3000396" cy="100013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Национальная экономика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6500826" y="3357562"/>
            <a:ext cx="2071702" cy="78581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Культура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1000100" y="4429132"/>
            <a:ext cx="4143404" cy="107157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Общегосударственные вопросы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3428992" y="2357430"/>
            <a:ext cx="2571768" cy="128588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Расходы</a:t>
            </a:r>
            <a:endParaRPr lang="ru-RU" sz="2800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 rot="16200000" flipV="1">
            <a:off x="3286116" y="2214554"/>
            <a:ext cx="357190" cy="3571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 flipH="1" flipV="1">
            <a:off x="4572000" y="2000240"/>
            <a:ext cx="500066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6000760" y="2643182"/>
            <a:ext cx="642942" cy="1428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5929322" y="3429000"/>
            <a:ext cx="500066" cy="2143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16200000" flipH="1">
            <a:off x="5250661" y="3893347"/>
            <a:ext cx="714380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5400000">
            <a:off x="4071934" y="4000504"/>
            <a:ext cx="714380" cy="1428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5400000">
            <a:off x="3357554" y="3286124"/>
            <a:ext cx="142876" cy="1428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4608917"/>
              </p:ext>
            </p:extLst>
          </p:nvPr>
        </p:nvGraphicFramePr>
        <p:xfrm>
          <a:off x="503238" y="349867"/>
          <a:ext cx="8140729" cy="70641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54580"/>
                <a:gridCol w="1571637"/>
                <a:gridCol w="1714512"/>
              </a:tblGrid>
              <a:tr h="486845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Расходы администрации Доможаковского сельсовета на 2025 год </a:t>
                      </a:r>
                    </a:p>
                    <a:p>
                      <a:pPr algn="ctr"/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CE0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CE0E2"/>
                    </a:solidFill>
                  </a:tcPr>
                </a:tc>
              </a:tr>
              <a:tr h="342930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Зар.плата</a:t>
                      </a:r>
                      <a:endParaRPr lang="ru-RU" sz="1600" dirty="0"/>
                    </a:p>
                  </a:txBody>
                  <a:tcPr>
                    <a:solidFill>
                      <a:srgbClr val="FCE0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5405800,00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CE0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37,25%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CE0E2"/>
                    </a:solidFill>
                  </a:tcPr>
                </a:tc>
              </a:tr>
              <a:tr h="34293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Прочие выплаты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40000,00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0,28%</a:t>
                      </a:r>
                      <a:endParaRPr lang="ru-RU" sz="1600" dirty="0"/>
                    </a:p>
                  </a:txBody>
                  <a:tcPr/>
                </a:tc>
              </a:tr>
              <a:tr h="34293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Страховые взносы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235650,0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16,24%</a:t>
                      </a:r>
                      <a:endParaRPr lang="ru-RU" sz="1600" dirty="0"/>
                    </a:p>
                  </a:txBody>
                  <a:tcPr/>
                </a:tc>
              </a:tr>
              <a:tr h="34293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Услуги связи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100000,0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0,69%</a:t>
                      </a:r>
                      <a:endParaRPr lang="ru-RU" sz="1600" dirty="0"/>
                    </a:p>
                  </a:txBody>
                  <a:tcPr/>
                </a:tc>
              </a:tr>
              <a:tr h="34293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Страхование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20000,0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0,14%</a:t>
                      </a:r>
                      <a:endParaRPr lang="ru-RU" sz="1600" dirty="0"/>
                    </a:p>
                  </a:txBody>
                  <a:tcPr/>
                </a:tc>
              </a:tr>
              <a:tr h="34293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Коммунальные услуги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2320000,0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15,99%</a:t>
                      </a:r>
                      <a:endParaRPr lang="ru-RU" sz="1600" dirty="0"/>
                    </a:p>
                  </a:txBody>
                  <a:tcPr/>
                </a:tc>
              </a:tr>
              <a:tr h="59385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Аренда имущества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20000,00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0,14%</a:t>
                      </a:r>
                      <a:endParaRPr lang="ru-RU" sz="1600" dirty="0"/>
                    </a:p>
                  </a:txBody>
                  <a:tcPr/>
                </a:tc>
              </a:tr>
              <a:tr h="59385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Услуги по содержанию имущества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2211941,75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15,24%</a:t>
                      </a:r>
                      <a:endParaRPr lang="ru-RU" sz="1600" dirty="0"/>
                    </a:p>
                  </a:txBody>
                  <a:tcPr/>
                </a:tc>
              </a:tr>
              <a:tr h="34293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Работы и услуги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324000,0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2,23%</a:t>
                      </a:r>
                      <a:endParaRPr lang="ru-RU" sz="1600" dirty="0"/>
                    </a:p>
                  </a:txBody>
                  <a:tcPr/>
                </a:tc>
              </a:tr>
              <a:tr h="39710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Пособия</a:t>
                      </a:r>
                      <a:r>
                        <a:rPr lang="ru-RU" sz="1600" baseline="0" dirty="0" smtClean="0"/>
                        <a:t> и пенсии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170000,0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1,17%</a:t>
                      </a:r>
                      <a:endParaRPr lang="ru-RU" sz="1600" dirty="0"/>
                    </a:p>
                  </a:txBody>
                  <a:tcPr/>
                </a:tc>
              </a:tr>
              <a:tr h="34293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Прочие расходы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396000,0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2,73%</a:t>
                      </a:r>
                      <a:endParaRPr lang="ru-RU" sz="1600" dirty="0"/>
                    </a:p>
                  </a:txBody>
                  <a:tcPr/>
                </a:tc>
              </a:tr>
              <a:tr h="59233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Приобретение основных средств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580000,0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4,0</a:t>
                      </a:r>
                      <a:r>
                        <a:rPr lang="ru-RU" sz="1600" dirty="0" smtClean="0"/>
                        <a:t>%</a:t>
                      </a:r>
                      <a:endParaRPr lang="ru-RU" sz="1600" dirty="0"/>
                    </a:p>
                  </a:txBody>
                  <a:tcPr/>
                </a:tc>
              </a:tr>
              <a:tr h="40972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Приобретение материальных запасов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226000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1,56%</a:t>
                      </a:r>
                      <a:endParaRPr lang="ru-RU" sz="1600" dirty="0"/>
                    </a:p>
                  </a:txBody>
                  <a:tcPr/>
                </a:tc>
              </a:tr>
              <a:tr h="40972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Выборы депутатов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292058,25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2,01%</a:t>
                      </a:r>
                      <a:endParaRPr lang="ru-RU" sz="1600" dirty="0"/>
                    </a:p>
                  </a:txBody>
                  <a:tcPr/>
                </a:tc>
              </a:tr>
              <a:tr h="40972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Льготы работникам культуры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50000,00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0,34%</a:t>
                      </a:r>
                      <a:endParaRPr lang="ru-RU" sz="1600" dirty="0"/>
                    </a:p>
                  </a:txBody>
                  <a:tcPr/>
                </a:tc>
              </a:tr>
              <a:tr h="28047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итого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14512300,0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100%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977</TotalTime>
  <Words>490</Words>
  <Application>Microsoft Office PowerPoint</Application>
  <PresentationFormat>Экран (4:3)</PresentationFormat>
  <Paragraphs>218</Paragraphs>
  <Slides>12</Slides>
  <Notes>0</Notes>
  <HiddenSlides>0</HiddenSlides>
  <MMClips>6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Проект БЮДЖЕТА</vt:lpstr>
      <vt:lpstr>ДОХОДЫ БЮДЖЕТА</vt:lpstr>
      <vt:lpstr>Доходы на 2025 – 14512,3Т.Р.</vt:lpstr>
      <vt:lpstr>Доходы на 2026 – 13138,295 т.р.</vt:lpstr>
      <vt:lpstr>Доходы 2027 – 15305,0 т.р.</vt:lpstr>
      <vt:lpstr>Распределение бюджетных ассигнований по муниципальным программам администрации Доможаковского сельсовета на 2025-2027 гг.</vt:lpstr>
      <vt:lpstr>РАСХОДЫ БЮДЖЕТА</vt:lpstr>
      <vt:lpstr>Презентация PowerPoint</vt:lpstr>
      <vt:lpstr>Презентация PowerPoint</vt:lpstr>
      <vt:lpstr>Презентация PowerPoint</vt:lpstr>
      <vt:lpstr>Презентация PowerPoint</vt:lpstr>
      <vt:lpstr>Большое спасибо за внимание.</vt:lpstr>
    </vt:vector>
  </TitlesOfParts>
  <Company>Организация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Главбух</dc:creator>
  <cp:lastModifiedBy>1</cp:lastModifiedBy>
  <cp:revision>110</cp:revision>
  <dcterms:created xsi:type="dcterms:W3CDTF">2012-12-11T06:10:20Z</dcterms:created>
  <dcterms:modified xsi:type="dcterms:W3CDTF">2024-11-12T07:37:11Z</dcterms:modified>
</cp:coreProperties>
</file>